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62" r:id="rId4"/>
    <p:sldId id="264" r:id="rId5"/>
    <p:sldId id="263" r:id="rId6"/>
    <p:sldId id="267" r:id="rId7"/>
    <p:sldId id="265" r:id="rId8"/>
    <p:sldId id="266" r:id="rId9"/>
    <p:sldId id="259" r:id="rId10"/>
    <p:sldId id="268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jpg>
</file>

<file path=ppt/media/image11.png>
</file>

<file path=ppt/media/image12.gif>
</file>

<file path=ppt/media/image13.gif>
</file>

<file path=ppt/media/image14.gif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gif>
</file>

<file path=ppt/media/image36.gif>
</file>

<file path=ppt/media/image37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891E19-519A-487F-96F1-DD2B410AEDA1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FC2B75-88D6-4665-B816-4FF8249446C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83217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6" name="Google Shape;14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c62d3e613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c62d3e613c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c62d3e613c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68cfcf6e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68cfcf6e3_0_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c68cfcf6e3_0_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4107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07702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434247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087226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927300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247150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49581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628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52421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8293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83634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56968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3813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68446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06037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67645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605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8CCF808-457C-4C2E-B527-7273EEDB7258}" type="datetimeFigureOut">
              <a:rPr lang="es-ES" smtClean="0"/>
              <a:t>17/03/2021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F7BFFF39-5F88-497F-8F0C-CF5D691DD8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46747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jpg"/><Relationship Id="rId5" Type="http://schemas.openxmlformats.org/officeDocument/2006/relationships/image" Target="../media/image36.gif"/><Relationship Id="rId4" Type="http://schemas.openxmlformats.org/officeDocument/2006/relationships/image" Target="../media/image35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7" Type="http://schemas.openxmlformats.org/officeDocument/2006/relationships/image" Target="../media/image17.jpe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gif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jp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"/>
          <p:cNvSpPr txBox="1">
            <a:spLocks noGrp="1"/>
          </p:cNvSpPr>
          <p:nvPr>
            <p:ph type="subTitle" idx="1"/>
          </p:nvPr>
        </p:nvSpPr>
        <p:spPr>
          <a:xfrm>
            <a:off x="7291635" y="4463587"/>
            <a:ext cx="4900365" cy="23136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Cristian Castillo       Emile de </a:t>
            </a:r>
            <a:r>
              <a:rPr lang="en-GB" sz="1800" b="1" dirty="0" err="1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Kadt</a:t>
            </a:r>
            <a:endParaRPr sz="1800" b="1" dirty="0">
              <a:solidFill>
                <a:srgbClr val="E88663"/>
              </a:solidFill>
              <a:latin typeface="Orbitron" pitchFamily="2" charset="0"/>
              <a:ea typeface="Balthazar"/>
              <a:cs typeface="Balthazar"/>
              <a:sym typeface="Balthazar"/>
            </a:endParaRPr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Pablo </a:t>
            </a:r>
            <a:r>
              <a:rPr lang="en-GB" sz="1800" b="1" dirty="0" err="1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Etayo</a:t>
            </a: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              </a:t>
            </a:r>
            <a:r>
              <a:rPr lang="en-GB" sz="1800" b="1" dirty="0" err="1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Yojhan</a:t>
            </a: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 S. García </a:t>
            </a:r>
            <a:endParaRPr dirty="0">
              <a:latin typeface="Orbitron" pitchFamily="2" charset="0"/>
            </a:endParaRPr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Pablo González       Pablo Fernández</a:t>
            </a:r>
            <a:endParaRPr dirty="0">
              <a:latin typeface="Orbitron" pitchFamily="2" charset="0"/>
            </a:endParaRPr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 err="1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Aarón</a:t>
            </a: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 N. Moreno     Abel Moro</a:t>
            </a:r>
            <a:endParaRPr dirty="0">
              <a:latin typeface="Orbitron" pitchFamily="2" charset="0"/>
            </a:endParaRPr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Iago </a:t>
            </a:r>
            <a:r>
              <a:rPr lang="en-GB" sz="1800" b="1" dirty="0" err="1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Quintas</a:t>
            </a: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              Iván Sánchez </a:t>
            </a:r>
            <a:endParaRPr dirty="0">
              <a:latin typeface="Orbitron" pitchFamily="2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3B57D46-0C0C-42B5-B0D1-9D2E152CB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1028" y="3572197"/>
            <a:ext cx="3839352" cy="3839352"/>
          </a:xfrm>
          <a:prstGeom prst="rect">
            <a:avLst/>
          </a:prstGeom>
        </p:spPr>
      </p:pic>
      <p:sp>
        <p:nvSpPr>
          <p:cNvPr id="8" name="Google Shape;157;gc62d3e613c_0_1">
            <a:extLst>
              <a:ext uri="{FF2B5EF4-FFF2-40B4-BE49-F238E27FC236}">
                <a16:creationId xmlns:a16="http://schemas.microsoft.com/office/drawing/2014/main" id="{E662CEE0-8DDD-4714-A5C4-F734B0350E23}"/>
              </a:ext>
            </a:extLst>
          </p:cNvPr>
          <p:cNvSpPr txBox="1">
            <a:spLocks/>
          </p:cNvSpPr>
          <p:nvPr/>
        </p:nvSpPr>
        <p:spPr>
          <a:xfrm>
            <a:off x="7413695" y="2379000"/>
            <a:ext cx="4656244" cy="10500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29971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29083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290829" algn="ctr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0" indent="0">
              <a:spcBef>
                <a:spcPts val="0"/>
              </a:spcBef>
              <a:buSzPts val="935"/>
              <a:buFont typeface="Consolas"/>
              <a:buNone/>
            </a:pPr>
            <a:r>
              <a:rPr lang="en-GB" sz="6000" b="1" dirty="0">
                <a:solidFill>
                  <a:schemeClr val="lt2"/>
                </a:solidFill>
                <a:latin typeface="Orbitron ExtraBold" pitchFamily="2" charset="0"/>
                <a:ea typeface="Consolas"/>
                <a:cs typeface="Consolas"/>
                <a:sym typeface="Consolas"/>
              </a:rPr>
              <a:t>HITO 1</a:t>
            </a:r>
            <a:endParaRPr lang="en-GB" sz="6000" dirty="0">
              <a:latin typeface="Orbitron ExtraBold" pitchFamily="2" charset="0"/>
            </a:endParaRPr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65B56159-4857-4CF6-8B24-422AB0F82F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56" y="-931118"/>
            <a:ext cx="6858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312BC4F9-8BC1-4D7A-8CB5-0A8E8E5D5CF6}"/>
              </a:ext>
            </a:extLst>
          </p:cNvPr>
          <p:cNvSpPr txBox="1">
            <a:spLocks/>
          </p:cNvSpPr>
          <p:nvPr/>
        </p:nvSpPr>
        <p:spPr>
          <a:xfrm>
            <a:off x="919118" y="81666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ES" sz="4400" b="1" dirty="0">
                <a:latin typeface="Orbitron ExtraBold" pitchFamily="2" charset="0"/>
              </a:rPr>
              <a:t>HITOS</a:t>
            </a:r>
          </a:p>
        </p:txBody>
      </p:sp>
      <p:graphicFrame>
        <p:nvGraphicFramePr>
          <p:cNvPr id="23" name="Tabla 23">
            <a:extLst>
              <a:ext uri="{FF2B5EF4-FFF2-40B4-BE49-F238E27FC236}">
                <a16:creationId xmlns:a16="http://schemas.microsoft.com/office/drawing/2014/main" id="{66D0AECC-483B-45B9-8C8B-A938E6FFD4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5914463"/>
              </p:ext>
            </p:extLst>
          </p:nvPr>
        </p:nvGraphicFramePr>
        <p:xfrm>
          <a:off x="2647968" y="1052116"/>
          <a:ext cx="6896061" cy="545287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148310">
                  <a:extLst>
                    <a:ext uri="{9D8B030D-6E8A-4147-A177-3AD203B41FA5}">
                      <a16:colId xmlns:a16="http://schemas.microsoft.com/office/drawing/2014/main" val="4264422730"/>
                    </a:ext>
                  </a:extLst>
                </a:gridCol>
                <a:gridCol w="5747751">
                  <a:extLst>
                    <a:ext uri="{9D8B030D-6E8A-4147-A177-3AD203B41FA5}">
                      <a16:colId xmlns:a16="http://schemas.microsoft.com/office/drawing/2014/main" val="1875066288"/>
                    </a:ext>
                  </a:extLst>
                </a:gridCol>
              </a:tblGrid>
              <a:tr h="1896746">
                <a:tc>
                  <a:txBody>
                    <a:bodyPr/>
                    <a:lstStyle/>
                    <a:p>
                      <a:pPr algn="ctr"/>
                      <a:r>
                        <a:rPr lang="en-GB" sz="2300" b="1" dirty="0">
                          <a:latin typeface="Berlin Sans FB" panose="020E0602020502020306" pitchFamily="34" charset="0"/>
                        </a:rPr>
                        <a:t>Hito 1</a:t>
                      </a:r>
                    </a:p>
                  </a:txBody>
                  <a:tcPr marL="117017" marR="117017" marT="58508" marB="58508" anchor="ctr"/>
                </a:tc>
                <a:tc>
                  <a:txBody>
                    <a:bodyPr/>
                    <a:lstStyle/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Sistema de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escenas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 </a:t>
                      </a:r>
                      <a:r>
                        <a:rPr lang="en-GB" sz="2300" dirty="0">
                          <a:solidFill>
                            <a:srgbClr val="00B050"/>
                          </a:solidFill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√</a:t>
                      </a:r>
                      <a:endParaRPr lang="en-GB" sz="2300" dirty="0">
                        <a:latin typeface="Berlin Sans FB" panose="020E0602020502020306" pitchFamily="34" charset="0"/>
                        <a:cs typeface="Biome" panose="020B0502040204020203" pitchFamily="34" charset="0"/>
                      </a:endParaRPr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Inventario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tipo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tetris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 </a:t>
                      </a:r>
                      <a:r>
                        <a:rPr lang="en-GB" sz="2300" dirty="0">
                          <a:solidFill>
                            <a:srgbClr val="00B050"/>
                          </a:solidFill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√</a:t>
                      </a:r>
                      <a:endParaRPr lang="en-GB" sz="2300" dirty="0">
                        <a:latin typeface="Berlin Sans FB" panose="020E0602020502020306" pitchFamily="34" charset="0"/>
                        <a:cs typeface="Biome" panose="020B0502040204020203" pitchFamily="34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Sistema de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combate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 </a:t>
                      </a:r>
                      <a:r>
                        <a:rPr lang="en-GB" sz="2300" dirty="0">
                          <a:solidFill>
                            <a:srgbClr val="00B050"/>
                          </a:solidFill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√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Escena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del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refugio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 </a:t>
                      </a:r>
                      <a:r>
                        <a:rPr lang="en-GB" sz="2300" dirty="0">
                          <a:solidFill>
                            <a:srgbClr val="FF0000"/>
                          </a:solidFill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X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Enemigo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a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distancia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 </a:t>
                      </a:r>
                      <a:r>
                        <a:rPr lang="en-GB" sz="2300" dirty="0">
                          <a:solidFill>
                            <a:srgbClr val="FF0000"/>
                          </a:solidFill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X</a:t>
                      </a:r>
                    </a:p>
                  </a:txBody>
                  <a:tcPr marL="117017" marR="117017" marT="58508" marB="58508"/>
                </a:tc>
                <a:extLst>
                  <a:ext uri="{0D108BD9-81ED-4DB2-BD59-A6C34878D82A}">
                    <a16:rowId xmlns:a16="http://schemas.microsoft.com/office/drawing/2014/main" val="1838585169"/>
                  </a:ext>
                </a:extLst>
              </a:tr>
              <a:tr h="1896746">
                <a:tc>
                  <a:txBody>
                    <a:bodyPr/>
                    <a:lstStyle/>
                    <a:p>
                      <a:pPr algn="ctr"/>
                      <a:r>
                        <a:rPr lang="en-GB" sz="2300" b="1" dirty="0">
                          <a:latin typeface="Berlin Sans FB" panose="020E0602020502020306" pitchFamily="34" charset="0"/>
                        </a:rPr>
                        <a:t>Hito 2</a:t>
                      </a:r>
                    </a:p>
                  </a:txBody>
                  <a:tcPr marL="117017" marR="117017" marT="58508" marB="58508" anchor="ctr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Sistema de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crafteo</a:t>
                      </a:r>
                      <a:endParaRPr lang="en-GB" sz="2300" dirty="0">
                        <a:latin typeface="Berlin Sans FB" panose="020E0602020502020306" pitchFamily="34" charset="0"/>
                        <a:cs typeface="Biome" panose="020B0502040204020203" pitchFamily="34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Sistema de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manejo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de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estados</a:t>
                      </a:r>
                      <a:endParaRPr lang="en-GB" sz="2300" dirty="0">
                        <a:latin typeface="Berlin Sans FB" panose="020E0602020502020306" pitchFamily="34" charset="0"/>
                        <a:cs typeface="Biome" panose="020B0502040204020203" pitchFamily="34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Terminar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de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decidir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el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contenido</a:t>
                      </a:r>
                      <a:endParaRPr lang="en-GB" sz="2300" dirty="0">
                        <a:latin typeface="Berlin Sans FB" panose="020E0602020502020306" pitchFamily="34" charset="0"/>
                        <a:cs typeface="Biome" panose="020B0502040204020203" pitchFamily="34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Efectos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de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sonido</a:t>
                      </a:r>
                      <a:endParaRPr lang="en-GB" sz="2300" dirty="0">
                        <a:latin typeface="Berlin Sans FB" panose="020E0602020502020306" pitchFamily="34" charset="0"/>
                        <a:cs typeface="Biome" panose="020B0502040204020203" pitchFamily="34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Comenzar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con el QA</a:t>
                      </a:r>
                    </a:p>
                  </a:txBody>
                  <a:tcPr marL="117017" marR="117017" marT="58508" marB="58508"/>
                </a:tc>
                <a:extLst>
                  <a:ext uri="{0D108BD9-81ED-4DB2-BD59-A6C34878D82A}">
                    <a16:rowId xmlns:a16="http://schemas.microsoft.com/office/drawing/2014/main" val="329470776"/>
                  </a:ext>
                </a:extLst>
              </a:tr>
              <a:tr h="1659380">
                <a:tc>
                  <a:txBody>
                    <a:bodyPr/>
                    <a:lstStyle/>
                    <a:p>
                      <a:pPr algn="ctr"/>
                      <a:r>
                        <a:rPr lang="en-GB" sz="2300" b="1" dirty="0">
                          <a:latin typeface="Berlin Sans FB" panose="020E0602020502020306" pitchFamily="34" charset="0"/>
                        </a:rPr>
                        <a:t>Hito 3</a:t>
                      </a:r>
                    </a:p>
                  </a:txBody>
                  <a:tcPr marL="117017" marR="117017" marT="58508" marB="58508" anchor="ctr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Arte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final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Pagina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web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Musica</a:t>
                      </a:r>
                      <a:endParaRPr lang="en-GB" sz="2300" dirty="0">
                        <a:latin typeface="Berlin Sans FB" panose="020E0602020502020306" pitchFamily="34" charset="0"/>
                        <a:cs typeface="Biome" panose="020B0502040204020203" pitchFamily="34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Mapas</a:t>
                      </a:r>
                      <a:r>
                        <a:rPr lang="en-GB" sz="2300" dirty="0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 de raids </a:t>
                      </a:r>
                      <a:r>
                        <a:rPr lang="en-GB" sz="2300" dirty="0" err="1">
                          <a:latin typeface="Berlin Sans FB" panose="020E0602020502020306" pitchFamily="34" charset="0"/>
                          <a:cs typeface="Biome" panose="020B0502040204020203" pitchFamily="34" charset="0"/>
                        </a:rPr>
                        <a:t>finalizados</a:t>
                      </a:r>
                      <a:endParaRPr lang="en-GB" sz="2300" dirty="0">
                        <a:latin typeface="Berlin Sans FB" panose="020E0602020502020306" pitchFamily="34" charset="0"/>
                        <a:cs typeface="Biome" panose="020B0502040204020203" pitchFamily="34" charset="0"/>
                      </a:endParaRPr>
                    </a:p>
                  </a:txBody>
                  <a:tcPr marL="117017" marR="117017" marT="58508" marB="58508"/>
                </a:tc>
                <a:extLst>
                  <a:ext uri="{0D108BD9-81ED-4DB2-BD59-A6C34878D82A}">
                    <a16:rowId xmlns:a16="http://schemas.microsoft.com/office/drawing/2014/main" val="12582653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3498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demo">
            <a:hlinkClick r:id="" action="ppaction://media"/>
            <a:extLst>
              <a:ext uri="{FF2B5EF4-FFF2-40B4-BE49-F238E27FC236}">
                <a16:creationId xmlns:a16="http://schemas.microsoft.com/office/drawing/2014/main" id="{6C1EDBA8-C1B3-4399-8DE6-DD54C774EE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430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3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801C16-1F9A-4F9D-AB69-C86BBDFBF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346619"/>
            <a:ext cx="10353762" cy="970450"/>
          </a:xfrm>
        </p:spPr>
        <p:txBody>
          <a:bodyPr>
            <a:normAutofit/>
          </a:bodyPr>
          <a:lstStyle/>
          <a:p>
            <a:r>
              <a:rPr lang="en-GB" sz="4800" b="1" dirty="0"/>
              <a:t>FIN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E469C17-5493-4A04-907C-22F0CF617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4671" y="0"/>
            <a:ext cx="5377329" cy="63919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E01F61D-C620-43C3-9FCA-7C25AFCD14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70" t="13830" r="20505" b="19488"/>
          <a:stretch/>
        </p:blipFill>
        <p:spPr bwMode="auto">
          <a:xfrm>
            <a:off x="3380273" y="3994951"/>
            <a:ext cx="5431454" cy="286304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n 9" descr="Imagen que contiene cerca, exterior, raqueta, corte&#10;&#10;Descripción generada automáticamente">
            <a:extLst>
              <a:ext uri="{FF2B5EF4-FFF2-40B4-BE49-F238E27FC236}">
                <a16:creationId xmlns:a16="http://schemas.microsoft.com/office/drawing/2014/main" id="{6F6D3CA8-76F6-4E88-BCD5-7B303B4C06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4551040" cy="63919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Imagen 7">
            <a:extLst>
              <a:ext uri="{FF2B5EF4-FFF2-40B4-BE49-F238E27FC236}">
                <a16:creationId xmlns:a16="http://schemas.microsoft.com/office/drawing/2014/main" id="{3259CB02-38E9-4498-A934-7EC1F86F04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2393" y="1088392"/>
            <a:ext cx="2599891" cy="25634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3" name="Imagen 7">
            <a:extLst>
              <a:ext uri="{FF2B5EF4-FFF2-40B4-BE49-F238E27FC236}">
                <a16:creationId xmlns:a16="http://schemas.microsoft.com/office/drawing/2014/main" id="{24CCDF66-70C5-4A07-9666-6674A2F21C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5111" y="1091510"/>
            <a:ext cx="2494625" cy="256342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Imagen 7">
            <a:extLst>
              <a:ext uri="{FF2B5EF4-FFF2-40B4-BE49-F238E27FC236}">
                <a16:creationId xmlns:a16="http://schemas.microsoft.com/office/drawing/2014/main" id="{1F1AFB41-0614-40BC-AE2B-4549266862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1856" y="4101021"/>
            <a:ext cx="2597588" cy="27281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Imagen 7">
            <a:extLst>
              <a:ext uri="{FF2B5EF4-FFF2-40B4-BE49-F238E27FC236}">
                <a16:creationId xmlns:a16="http://schemas.microsoft.com/office/drawing/2014/main" id="{85B15110-A1BB-4CE0-BE28-0C1FDFE7D9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04281" y="4101021"/>
            <a:ext cx="2784099" cy="274505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" name="Imagen 15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C361B822-B218-455A-9BD4-2C0F7D376A6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550" y="2863049"/>
            <a:ext cx="1866900" cy="9801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4E7D0E14-2434-42C3-B41A-77504B20A750}"/>
              </a:ext>
            </a:extLst>
          </p:cNvPr>
          <p:cNvSpPr txBox="1"/>
          <p:nvPr/>
        </p:nvSpPr>
        <p:spPr>
          <a:xfrm>
            <a:off x="4623705" y="3569469"/>
            <a:ext cx="92204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b="1" dirty="0">
                <a:highlight>
                  <a:srgbClr val="C0C0C0"/>
                </a:highlight>
                <a:latin typeface="Consolas" panose="020B0609020204030204" pitchFamily="49" charset="0"/>
              </a:rPr>
              <a:t>The </a:t>
            </a:r>
            <a:r>
              <a:rPr lang="en-GB" sz="1050" b="1" dirty="0" err="1">
                <a:highlight>
                  <a:srgbClr val="C0C0C0"/>
                </a:highlight>
                <a:latin typeface="Consolas" panose="020B0609020204030204" pitchFamily="49" charset="0"/>
              </a:rPr>
              <a:t>Pablos</a:t>
            </a:r>
            <a:endParaRPr lang="en-GB" sz="1050" b="1" dirty="0">
              <a:highlight>
                <a:srgbClr val="C0C0C0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970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62d3e613c_0_1"/>
          <p:cNvSpPr txBox="1">
            <a:spLocks noGrp="1"/>
          </p:cNvSpPr>
          <p:nvPr>
            <p:ph type="subTitle" idx="1"/>
          </p:nvPr>
        </p:nvSpPr>
        <p:spPr>
          <a:xfrm>
            <a:off x="2354100" y="177436"/>
            <a:ext cx="7483800" cy="10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35"/>
              <a:buFont typeface="Consolas"/>
              <a:buNone/>
            </a:pPr>
            <a:r>
              <a:rPr lang="en-GB" sz="4140" b="1" dirty="0">
                <a:solidFill>
                  <a:schemeClr val="lt2"/>
                </a:solidFill>
                <a:latin typeface="Orbitron ExtraBold" pitchFamily="2" charset="0"/>
                <a:ea typeface="Consolas"/>
                <a:cs typeface="Consolas"/>
                <a:sym typeface="Consolas"/>
              </a:rPr>
              <a:t>CONCEPTO DE JUEGO</a:t>
            </a:r>
            <a:endParaRPr sz="2100" dirty="0">
              <a:latin typeface="Orbitron ExtraBold" pitchFamily="2" charset="0"/>
            </a:endParaRPr>
          </a:p>
        </p:txBody>
      </p:sp>
      <p:pic>
        <p:nvPicPr>
          <p:cNvPr id="158" name="Google Shape;158;gc62d3e613c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025" y="1566843"/>
            <a:ext cx="3565080" cy="202263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9" name="Google Shape;159;gc62d3e613c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013" y="4261843"/>
            <a:ext cx="3565092" cy="21356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0" name="Google Shape;160;gc62d3e613c_0_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9775" y="2800175"/>
            <a:ext cx="3808900" cy="227826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61" name="Google Shape;161;gc62d3e613c_0_1"/>
          <p:cNvSpPr txBox="1"/>
          <p:nvPr/>
        </p:nvSpPr>
        <p:spPr>
          <a:xfrm>
            <a:off x="45671" y="1012875"/>
            <a:ext cx="4699775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i="1" dirty="0" err="1">
                <a:solidFill>
                  <a:srgbClr val="FFFFFF"/>
                </a:solidFill>
                <a:latin typeface="Orbitron" pitchFamily="2" charset="0"/>
              </a:rPr>
              <a:t>Supervivencia</a:t>
            </a:r>
            <a:r>
              <a:rPr lang="en-GB" sz="2400" i="1" dirty="0">
                <a:solidFill>
                  <a:srgbClr val="FFFFFF"/>
                </a:solidFill>
                <a:latin typeface="Orbitron" pitchFamily="2" charset="0"/>
              </a:rPr>
              <a:t> día a día</a:t>
            </a:r>
            <a:endParaRPr sz="2400" dirty="0">
              <a:solidFill>
                <a:srgbClr val="FFFFFF"/>
              </a:solidFill>
              <a:latin typeface="Orbitron" pitchFamily="2" charset="0"/>
              <a:ea typeface="Lustria"/>
              <a:cs typeface="Lustria"/>
              <a:sym typeface="Lustria"/>
            </a:endParaRPr>
          </a:p>
        </p:txBody>
      </p:sp>
      <p:sp>
        <p:nvSpPr>
          <p:cNvPr id="162" name="Google Shape;162;gc62d3e613c_0_1"/>
          <p:cNvSpPr txBox="1"/>
          <p:nvPr/>
        </p:nvSpPr>
        <p:spPr>
          <a:xfrm>
            <a:off x="493450" y="3662321"/>
            <a:ext cx="3804216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i="1" dirty="0">
                <a:solidFill>
                  <a:srgbClr val="FFFFFF"/>
                </a:solidFill>
                <a:latin typeface="Orbitron" pitchFamily="2" charset="0"/>
              </a:rPr>
              <a:t>Raids / </a:t>
            </a:r>
            <a:r>
              <a:rPr lang="en-GB" sz="2400" i="1" dirty="0" err="1">
                <a:solidFill>
                  <a:srgbClr val="FFFFFF"/>
                </a:solidFill>
                <a:latin typeface="Orbitron" pitchFamily="2" charset="0"/>
              </a:rPr>
              <a:t>Equipamiento</a:t>
            </a:r>
            <a:endParaRPr sz="2400" dirty="0">
              <a:solidFill>
                <a:srgbClr val="FFFFFF"/>
              </a:solidFill>
              <a:latin typeface="Orbitron" pitchFamily="2" charset="0"/>
            </a:endParaRPr>
          </a:p>
        </p:txBody>
      </p:sp>
      <p:sp>
        <p:nvSpPr>
          <p:cNvPr id="163" name="Google Shape;163;gc62d3e613c_0_1"/>
          <p:cNvSpPr txBox="1"/>
          <p:nvPr/>
        </p:nvSpPr>
        <p:spPr>
          <a:xfrm>
            <a:off x="5104225" y="2246207"/>
            <a:ext cx="30000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i="1" dirty="0">
                <a:solidFill>
                  <a:srgbClr val="FFFFFF"/>
                </a:solidFill>
                <a:latin typeface="Orbitron" pitchFamily="2" charset="0"/>
              </a:rPr>
              <a:t>Crafting / Loot</a:t>
            </a:r>
            <a:endParaRPr sz="2400" dirty="0">
              <a:solidFill>
                <a:srgbClr val="FFFFFF"/>
              </a:solidFill>
              <a:latin typeface="Orbitron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0"/>
      <p:bldP spid="162" grpId="0"/>
      <p:bldP spid="16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AF183B-BC9D-4615-8414-79F3EBA41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340841"/>
            <a:ext cx="10353762" cy="970450"/>
          </a:xfrm>
        </p:spPr>
        <p:txBody>
          <a:bodyPr/>
          <a:lstStyle/>
          <a:p>
            <a:r>
              <a:rPr lang="en-GB" b="1" dirty="0">
                <a:latin typeface="Orbitron ExtraBold" pitchFamily="2" charset="0"/>
                <a:sym typeface="Consolas"/>
              </a:rPr>
              <a:t>JUGABILIDAD</a:t>
            </a:r>
            <a:endParaRPr lang="es-ES" dirty="0">
              <a:latin typeface="Orbitron ExtraBold" pitchFamily="2" charset="0"/>
            </a:endParaRPr>
          </a:p>
        </p:txBody>
      </p:sp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D6DDB9D-C907-4D02-8F49-97B8D9729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25" y="1437159"/>
            <a:ext cx="12192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378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AF183B-BC9D-4615-8414-79F3EBA41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341985"/>
            <a:ext cx="10353762" cy="970450"/>
          </a:xfrm>
        </p:spPr>
        <p:txBody>
          <a:bodyPr/>
          <a:lstStyle/>
          <a:p>
            <a:r>
              <a:rPr lang="en-GB" sz="4000" b="1" dirty="0">
                <a:latin typeface="Orbitron ExtraBold" pitchFamily="2" charset="0"/>
                <a:ea typeface="Consolas"/>
                <a:cs typeface="Consolas"/>
                <a:sym typeface="Consolas"/>
              </a:rPr>
              <a:t>MECÁNICA</a:t>
            </a:r>
            <a:endParaRPr lang="es-ES" dirty="0">
              <a:latin typeface="Orbitron ExtraBold" pitchFamily="2" charset="0"/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1911E4-FA3D-4BB8-AB34-B1239ECEF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3855" y="1536730"/>
            <a:ext cx="3299229" cy="532448"/>
          </a:xfrm>
        </p:spPr>
        <p:txBody>
          <a:bodyPr>
            <a:noAutofit/>
          </a:bodyPr>
          <a:lstStyle/>
          <a:p>
            <a:pPr marL="148590" indent="0" algn="ctr">
              <a:buNone/>
            </a:pPr>
            <a:r>
              <a:rPr lang="es-ES" sz="1800" dirty="0">
                <a:latin typeface="Orbitron" pitchFamily="2" charset="0"/>
              </a:rPr>
              <a:t>Zona de raid</a:t>
            </a:r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BBDFA173-7F61-4BEA-BD73-F8CB36B2BD27}"/>
              </a:ext>
            </a:extLst>
          </p:cNvPr>
          <p:cNvSpPr txBox="1">
            <a:spLocks/>
          </p:cNvSpPr>
          <p:nvPr/>
        </p:nvSpPr>
        <p:spPr>
          <a:xfrm>
            <a:off x="4189376" y="1470855"/>
            <a:ext cx="3856485" cy="6590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861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8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30860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308609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148590" indent="0" algn="ctr">
              <a:buNone/>
            </a:pPr>
            <a:r>
              <a:rPr lang="es-ES" sz="1800" dirty="0">
                <a:latin typeface="Orbitron" pitchFamily="2" charset="0"/>
              </a:rPr>
              <a:t>Localizaciones</a:t>
            </a:r>
          </a:p>
        </p:txBody>
      </p:sp>
      <p:pic>
        <p:nvPicPr>
          <p:cNvPr id="12" name="Google Shape;171;gc35822750a_0_2">
            <a:extLst>
              <a:ext uri="{FF2B5EF4-FFF2-40B4-BE49-F238E27FC236}">
                <a16:creationId xmlns:a16="http://schemas.microsoft.com/office/drawing/2014/main" id="{97F793C9-D154-42DA-BEA5-84E56894D8F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77827" y="1660422"/>
            <a:ext cx="2827471" cy="25935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32157E9A-7CB5-426F-A58B-D3EEE557357A}"/>
              </a:ext>
            </a:extLst>
          </p:cNvPr>
          <p:cNvSpPr txBox="1">
            <a:spLocks/>
          </p:cNvSpPr>
          <p:nvPr/>
        </p:nvSpPr>
        <p:spPr>
          <a:xfrm>
            <a:off x="8059627" y="1470855"/>
            <a:ext cx="3856484" cy="53244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861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8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30860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308609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148590" indent="0" algn="ctr">
              <a:buNone/>
            </a:pPr>
            <a:r>
              <a:rPr lang="es-ES" sz="1800" dirty="0">
                <a:latin typeface="Orbitron" pitchFamily="2" charset="0"/>
              </a:rPr>
              <a:t>Supervivencia y combate</a:t>
            </a:r>
          </a:p>
        </p:txBody>
      </p:sp>
      <p:pic>
        <p:nvPicPr>
          <p:cNvPr id="13" name="Google Shape;172;gc35822750a_0_2">
            <a:extLst>
              <a:ext uri="{FF2B5EF4-FFF2-40B4-BE49-F238E27FC236}">
                <a16:creationId xmlns:a16="http://schemas.microsoft.com/office/drawing/2014/main" id="{38CC5650-5003-4588-91E2-45366AB9ECF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34616" y="3261727"/>
            <a:ext cx="2490326" cy="2431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73;gc35822750a_0_2">
            <a:extLst>
              <a:ext uri="{FF2B5EF4-FFF2-40B4-BE49-F238E27FC236}">
                <a16:creationId xmlns:a16="http://schemas.microsoft.com/office/drawing/2014/main" id="{65E7F3BF-E9A1-4C74-A3F7-B5977B57824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79892" y="4956496"/>
            <a:ext cx="2274376" cy="2431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46DFC5B-1D31-4EF7-B834-071CBD5C0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0617" y="4913973"/>
            <a:ext cx="1476972" cy="1476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Imagen 23" descr="Imagen que contiene grande, calle, firmar&#10;&#10;Descripción generada automáticamente">
            <a:extLst>
              <a:ext uri="{FF2B5EF4-FFF2-40B4-BE49-F238E27FC236}">
                <a16:creationId xmlns:a16="http://schemas.microsoft.com/office/drawing/2014/main" id="{77BDF9E6-C68F-4E9A-943E-973A9E1D21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33397" y="2066608"/>
            <a:ext cx="2123979" cy="1969873"/>
          </a:xfrm>
          <a:prstGeom prst="rect">
            <a:avLst/>
          </a:prstGeom>
        </p:spPr>
      </p:pic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A49BF1FE-48B5-40E9-8AAA-AAE6123A495A}"/>
              </a:ext>
            </a:extLst>
          </p:cNvPr>
          <p:cNvSpPr txBox="1">
            <a:spLocks/>
          </p:cNvSpPr>
          <p:nvPr/>
        </p:nvSpPr>
        <p:spPr>
          <a:xfrm>
            <a:off x="4267144" y="4274106"/>
            <a:ext cx="3856484" cy="57330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861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8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30860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308609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148590" indent="0" algn="ctr">
              <a:buNone/>
            </a:pPr>
            <a:r>
              <a:rPr lang="es-ES" sz="1800" dirty="0">
                <a:latin typeface="Orbitron" pitchFamily="2" charset="0"/>
              </a:rPr>
              <a:t>Gestión de recursos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B13433-5BC1-4FA5-8356-B40C97C0562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560" y="2208658"/>
            <a:ext cx="2827386" cy="407841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37902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749A46-28DB-4C6A-8429-2900D42E1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latin typeface="Orbitron ExtraBold" pitchFamily="2" charset="0"/>
                <a:sym typeface="Consolas"/>
              </a:rPr>
              <a:t>ESTÉTICA</a:t>
            </a:r>
            <a:endParaRPr lang="es-ES" dirty="0">
              <a:latin typeface="Orbitron ExtraBold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BA55C38-08A1-46BF-A979-8A7D6742D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2898" y="1819738"/>
            <a:ext cx="1626804" cy="1626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395E103E-008C-4721-B653-BF0171705B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6296" y="4722266"/>
            <a:ext cx="1526134" cy="1526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A225EAB5-2B26-420A-B41C-AF8AD5D6B3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560" y="3280318"/>
            <a:ext cx="1783242" cy="1783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Google Shape;164;gc62d3e613c_0_1">
            <a:extLst>
              <a:ext uri="{FF2B5EF4-FFF2-40B4-BE49-F238E27FC236}">
                <a16:creationId xmlns:a16="http://schemas.microsoft.com/office/drawing/2014/main" id="{34CADA8A-8E97-41C2-A04C-52822A09B8FF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98072" y="1656250"/>
            <a:ext cx="2091451" cy="4544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 descr="A picture containing text, building&#10;&#10;Description automatically generated">
            <a:extLst>
              <a:ext uri="{FF2B5EF4-FFF2-40B4-BE49-F238E27FC236}">
                <a16:creationId xmlns:a16="http://schemas.microsoft.com/office/drawing/2014/main" id="{3B4D4C40-209D-497E-859C-22B8ED6B8C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12" y="901467"/>
            <a:ext cx="3507361" cy="526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154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AF183B-BC9D-4615-8414-79F3EBA41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341985"/>
            <a:ext cx="10353762" cy="970450"/>
          </a:xfrm>
        </p:spPr>
        <p:txBody>
          <a:bodyPr/>
          <a:lstStyle/>
          <a:p>
            <a:r>
              <a:rPr lang="en-GB" sz="4000" b="1" dirty="0">
                <a:latin typeface="Orbitron ExtraBold" pitchFamily="2" charset="0"/>
                <a:ea typeface="Consolas"/>
                <a:cs typeface="Consolas"/>
                <a:sym typeface="Consolas"/>
              </a:rPr>
              <a:t>ARQUITECTURA</a:t>
            </a:r>
            <a:endParaRPr lang="es-ES" dirty="0">
              <a:latin typeface="Orbitron ExtraBold" pitchFamily="2" charset="0"/>
            </a:endParaRP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DB92D83-576B-40AA-94DF-8C81BEE98C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5456"/>
            <a:ext cx="12192000" cy="3427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075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260B6D60-170B-451F-8977-BB7141853C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598" y="0"/>
            <a:ext cx="9769415" cy="6858000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D419820D-85A7-4263-9A97-385083EBB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4824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898CA69B-91B9-4F7E-860C-C47304771E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0"/>
            <a:ext cx="9443803" cy="6858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BCEB262-1432-4EC3-B621-4A0BC6582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6043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EF5D14A-066D-4125-9262-61649D54AB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846" y="2723098"/>
            <a:ext cx="4044950" cy="28892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81" name="Google Shape;181;gc68cfcf6e3_0_37"/>
          <p:cNvSpPr txBox="1">
            <a:spLocks noGrp="1"/>
          </p:cNvSpPr>
          <p:nvPr>
            <p:ph type="subTitle" idx="1"/>
          </p:nvPr>
        </p:nvSpPr>
        <p:spPr>
          <a:xfrm>
            <a:off x="493015" y="3208902"/>
            <a:ext cx="8386200" cy="10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35"/>
              <a:buFont typeface="Consolas"/>
              <a:buNone/>
            </a:pPr>
            <a:r>
              <a:rPr lang="es-ES" sz="4140" b="1" dirty="0">
                <a:solidFill>
                  <a:schemeClr val="bg1">
                    <a:lumMod val="95000"/>
                    <a:lumOff val="5000"/>
                  </a:schemeClr>
                </a:solidFill>
                <a:latin typeface="Orbitron" pitchFamily="2" charset="0"/>
                <a:sym typeface="Consolas"/>
              </a:rPr>
              <a:t>X</a:t>
            </a:r>
            <a:endParaRPr lang="es-ES" sz="2100" dirty="0">
              <a:solidFill>
                <a:schemeClr val="bg1">
                  <a:lumMod val="95000"/>
                  <a:lumOff val="5000"/>
                </a:schemeClr>
              </a:solidFill>
              <a:latin typeface="Orbitron" pitchFamily="2" charset="0"/>
            </a:endParaRPr>
          </a:p>
        </p:txBody>
      </p:sp>
      <p:pic>
        <p:nvPicPr>
          <p:cNvPr id="183" name="Google Shape;183;gc68cfcf6e3_0_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625" y="833437"/>
            <a:ext cx="2228850" cy="51911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84" name="Google Shape;184;gc68cfcf6e3_0_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28526" y="2083635"/>
            <a:ext cx="3820849" cy="404560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Imagen 7" descr="Forma&#10;&#10;Descripción generada automáticamente con confianza baja">
            <a:extLst>
              <a:ext uri="{FF2B5EF4-FFF2-40B4-BE49-F238E27FC236}">
                <a16:creationId xmlns:a16="http://schemas.microsoft.com/office/drawing/2014/main" id="{BB6BB876-20D0-4CA9-9B42-9B90ABCD6B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2490" y="375235"/>
            <a:ext cx="916403" cy="916403"/>
          </a:xfrm>
          <a:prstGeom prst="rect">
            <a:avLst/>
          </a:prstGeom>
        </p:spPr>
      </p:pic>
      <p:pic>
        <p:nvPicPr>
          <p:cNvPr id="9" name="Imagen 8" descr="Icono&#10;&#10;Descripción generada automáticamente">
            <a:extLst>
              <a:ext uri="{FF2B5EF4-FFF2-40B4-BE49-F238E27FC236}">
                <a16:creationId xmlns:a16="http://schemas.microsoft.com/office/drawing/2014/main" id="{785C99EB-8F92-46F4-857F-582F3CBDF8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061" y="375235"/>
            <a:ext cx="916403" cy="916403"/>
          </a:xfrm>
          <a:prstGeom prst="rect">
            <a:avLst/>
          </a:prstGeom>
        </p:spPr>
      </p:pic>
      <p:pic>
        <p:nvPicPr>
          <p:cNvPr id="10" name="Imagen 9" descr="Icono&#10;&#10;Descripción generada automáticamente">
            <a:extLst>
              <a:ext uri="{FF2B5EF4-FFF2-40B4-BE49-F238E27FC236}">
                <a16:creationId xmlns:a16="http://schemas.microsoft.com/office/drawing/2014/main" id="{D0192317-0B7E-4013-921D-3FCF8CC53BE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7632" y="375235"/>
            <a:ext cx="916403" cy="916403"/>
          </a:xfrm>
          <a:prstGeom prst="rect">
            <a:avLst/>
          </a:prstGeom>
        </p:spPr>
      </p:pic>
      <p:sp>
        <p:nvSpPr>
          <p:cNvPr id="13" name="Google Shape;181;gc68cfcf6e3_0_37">
            <a:extLst>
              <a:ext uri="{FF2B5EF4-FFF2-40B4-BE49-F238E27FC236}">
                <a16:creationId xmlns:a16="http://schemas.microsoft.com/office/drawing/2014/main" id="{9B0101B0-766C-4B53-81E3-1866717862FB}"/>
              </a:ext>
            </a:extLst>
          </p:cNvPr>
          <p:cNvSpPr txBox="1">
            <a:spLocks/>
          </p:cNvSpPr>
          <p:nvPr/>
        </p:nvSpPr>
        <p:spPr>
          <a:xfrm>
            <a:off x="1376583" y="496769"/>
            <a:ext cx="8386200" cy="10500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35"/>
              <a:buFont typeface="Consolas"/>
              <a:buNone/>
            </a:pPr>
            <a:r>
              <a:rPr lang="es-ES" sz="4140" b="1" dirty="0">
                <a:solidFill>
                  <a:schemeClr val="lt2"/>
                </a:solidFill>
                <a:latin typeface="Orbitron" pitchFamily="2" charset="0"/>
                <a:ea typeface="Consolas"/>
                <a:cs typeface="Consolas"/>
                <a:sym typeface="Consolas"/>
              </a:rPr>
              <a:t>PLANIFICACIÓN</a:t>
            </a:r>
            <a:endParaRPr lang="es-ES" sz="2100" dirty="0">
              <a:latin typeface="Orbitron" pitchFamily="2" charset="0"/>
            </a:endParaRPr>
          </a:p>
        </p:txBody>
      </p:sp>
      <p:sp>
        <p:nvSpPr>
          <p:cNvPr id="14" name="Google Shape;181;gc68cfcf6e3_0_37">
            <a:extLst>
              <a:ext uri="{FF2B5EF4-FFF2-40B4-BE49-F238E27FC236}">
                <a16:creationId xmlns:a16="http://schemas.microsoft.com/office/drawing/2014/main" id="{918C91E8-B2FF-4502-B5B5-A679248615D0}"/>
              </a:ext>
            </a:extLst>
          </p:cNvPr>
          <p:cNvSpPr txBox="1">
            <a:spLocks/>
          </p:cNvSpPr>
          <p:nvPr/>
        </p:nvSpPr>
        <p:spPr>
          <a:xfrm rot="19988940">
            <a:off x="1376583" y="4426375"/>
            <a:ext cx="8386200" cy="10500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35"/>
              <a:buFont typeface="Consolas"/>
              <a:buNone/>
            </a:pPr>
            <a:r>
              <a:rPr lang="es-ES" sz="4140" b="1">
                <a:solidFill>
                  <a:schemeClr val="bg1">
                    <a:lumMod val="95000"/>
                    <a:lumOff val="5000"/>
                  </a:schemeClr>
                </a:solidFill>
                <a:latin typeface="Orbitron" pitchFamily="2" charset="0"/>
                <a:sym typeface="Consolas"/>
              </a:rPr>
              <a:t>X</a:t>
            </a:r>
            <a:endParaRPr lang="es-ES" sz="2100" dirty="0">
              <a:solidFill>
                <a:schemeClr val="bg1">
                  <a:lumMod val="95000"/>
                  <a:lumOff val="5000"/>
                </a:schemeClr>
              </a:solidFill>
              <a:latin typeface="Orbitron" pitchFamily="2" charset="0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75</TotalTime>
  <Words>118</Words>
  <Application>Microsoft Office PowerPoint</Application>
  <PresentationFormat>Panorámica</PresentationFormat>
  <Paragraphs>43</Paragraphs>
  <Slides>12</Slides>
  <Notes>3</Notes>
  <HiddenSlides>0</HiddenSlides>
  <MMClips>1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22" baseType="lpstr">
      <vt:lpstr>Noto Sans Symbols</vt:lpstr>
      <vt:lpstr>Orbitron</vt:lpstr>
      <vt:lpstr>Orbitron ExtraBold</vt:lpstr>
      <vt:lpstr>Arial</vt:lpstr>
      <vt:lpstr>Berlin Sans FB</vt:lpstr>
      <vt:lpstr>Calibri</vt:lpstr>
      <vt:lpstr>Calisto MT</vt:lpstr>
      <vt:lpstr>Consolas</vt:lpstr>
      <vt:lpstr>Wingdings 2</vt:lpstr>
      <vt:lpstr>Slate</vt:lpstr>
      <vt:lpstr>Presentación de PowerPoint</vt:lpstr>
      <vt:lpstr>Presentación de PowerPoint</vt:lpstr>
      <vt:lpstr>JUGABILIDAD</vt:lpstr>
      <vt:lpstr>MECÁNICA</vt:lpstr>
      <vt:lpstr>ESTÉTICA</vt:lpstr>
      <vt:lpstr>ARQUITECTURA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FIN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ABEL MORO</dc:creator>
  <cp:lastModifiedBy>Aarón Nauzet Moreno Sosa</cp:lastModifiedBy>
  <cp:revision>14</cp:revision>
  <dcterms:created xsi:type="dcterms:W3CDTF">2021-03-17T10:40:47Z</dcterms:created>
  <dcterms:modified xsi:type="dcterms:W3CDTF">2021-03-17T12:05:42Z</dcterms:modified>
</cp:coreProperties>
</file>

<file path=docProps/thumbnail.jpeg>
</file>